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17"/>
  </p:notesMasterIdLst>
  <p:handoutMasterIdLst>
    <p:handoutMasterId r:id="rId18"/>
  </p:handoutMasterIdLst>
  <p:sldIdLst>
    <p:sldId id="375" r:id="rId2"/>
    <p:sldId id="563" r:id="rId3"/>
    <p:sldId id="564" r:id="rId4"/>
    <p:sldId id="565" r:id="rId5"/>
    <p:sldId id="566" r:id="rId6"/>
    <p:sldId id="567" r:id="rId7"/>
    <p:sldId id="568" r:id="rId8"/>
    <p:sldId id="569" r:id="rId9"/>
    <p:sldId id="570" r:id="rId10"/>
    <p:sldId id="562" r:id="rId11"/>
    <p:sldId id="461" r:id="rId12"/>
    <p:sldId id="585" r:id="rId13"/>
    <p:sldId id="586" r:id="rId14"/>
    <p:sldId id="587" r:id="rId15"/>
    <p:sldId id="3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B84750-A4D2-4F2E-8EF1-45CE61B87D3D}" v="30" dt="2023-01-23T14:04:24.0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7" d="100"/>
          <a:sy n="107" d="100"/>
        </p:scale>
        <p:origin x="546" y="102"/>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6/21/2023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6/21/2023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chrome.com/docs/devtools/recorder/?utm_source=devtools"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0.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0.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0.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Chrome DevTools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GB" sz="1800" b="1" dirty="0">
                <a:solidFill>
                  <a:srgbClr val="92D050"/>
                </a:solidFill>
                <a:latin typeface="Arial" panose="020B0604020202020204" pitchFamily="34" charset="0"/>
                <a:cs typeface="Arial" panose="020B0604020202020204" pitchFamily="34" charset="0"/>
              </a:rPr>
              <a:t>Google DevTools</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אין מפתח </a:t>
            </a:r>
            <a:r>
              <a:rPr lang="en-GB" sz="1800" dirty="0">
                <a:solidFill>
                  <a:schemeClr val="tx1"/>
                </a:solidFill>
                <a:latin typeface="Arial" panose="020B0604020202020204" pitchFamily="34" charset="0"/>
                <a:cs typeface="Arial" panose="020B0604020202020204" pitchFamily="34" charset="0"/>
              </a:rPr>
              <a:t>Front-End </a:t>
            </a:r>
            <a:r>
              <a:rPr lang="he-IL" sz="1800" dirty="0">
                <a:solidFill>
                  <a:schemeClr val="tx1"/>
                </a:solidFill>
                <a:latin typeface="Arial" panose="020B0604020202020204" pitchFamily="34" charset="0"/>
                <a:cs typeface="Arial" panose="020B0604020202020204" pitchFamily="34" charset="0"/>
              </a:rPr>
              <a:t> שלא מעביר שעות מול הכלי הנהדר של גוגל –</a:t>
            </a:r>
            <a:r>
              <a:rPr lang="en-GB" sz="1800" dirty="0">
                <a:solidFill>
                  <a:schemeClr val="tx1"/>
                </a:solidFill>
                <a:latin typeface="Arial" panose="020B0604020202020204" pitchFamily="34" charset="0"/>
                <a:cs typeface="Arial" panose="020B0604020202020204" pitchFamily="34" charset="0"/>
              </a:rPr>
              <a:t>DevTools</a:t>
            </a:r>
            <a:r>
              <a:rPr lang="he-IL" sz="1800" dirty="0">
                <a:solidFill>
                  <a:schemeClr val="tx1"/>
                </a:solidFill>
                <a:latin typeface="Arial" panose="020B0604020202020204" pitchFamily="34" charset="0"/>
                <a:cs typeface="Arial" panose="020B0604020202020204" pitchFamily="34" charset="0"/>
              </a:rPr>
              <a:t>.</a:t>
            </a:r>
          </a:p>
          <a:p>
            <a:pPr algn="r" rtl="1">
              <a:lnSpc>
                <a:spcPct val="150000"/>
              </a:lnSpc>
            </a:pPr>
            <a:endParaRPr lang="he-IL" sz="1800" dirty="0">
              <a:solidFill>
                <a:schemeClr val="tx1"/>
              </a:solidFill>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על מנת לפתוח את הכלי, נעמוד על הרכיב אותו נרצה לבדוק, נלחץ על המקש הימני ונלחץ על "בדוק" או </a:t>
            </a:r>
            <a:r>
              <a:rPr lang="en-GB" sz="1800" dirty="0">
                <a:solidFill>
                  <a:schemeClr val="tx1"/>
                </a:solidFill>
                <a:latin typeface="Arial" panose="020B0604020202020204" pitchFamily="34" charset="0"/>
                <a:cs typeface="Arial" panose="020B0604020202020204" pitchFamily="34" charset="0"/>
              </a:rPr>
              <a:t>Inspect"</a:t>
            </a:r>
            <a:r>
              <a:rPr lang="he-IL" sz="1800" dirty="0">
                <a:solidFill>
                  <a:schemeClr val="tx1"/>
                </a:solidFill>
                <a:latin typeface="Arial" panose="020B0604020202020204" pitchFamily="34" charset="0"/>
                <a:cs typeface="Arial" panose="020B0604020202020204" pitchFamily="34" charset="0"/>
              </a:rPr>
              <a:t>" במידה והדפדפן שלכם באנגלית. אפשר גם ללחוץ </a:t>
            </a:r>
            <a:r>
              <a:rPr lang="en-US" sz="1800" dirty="0">
                <a:solidFill>
                  <a:schemeClr val="tx1"/>
                </a:solidFill>
                <a:latin typeface="Arial" panose="020B0604020202020204" pitchFamily="34" charset="0"/>
                <a:cs typeface="Arial" panose="020B0604020202020204" pitchFamily="34" charset="0"/>
              </a:rPr>
              <a:t>F12</a:t>
            </a:r>
            <a:r>
              <a:rPr lang="he-IL" sz="1800" dirty="0">
                <a:solidFill>
                  <a:schemeClr val="tx1"/>
                </a:solidFill>
                <a:latin typeface="Arial" panose="020B0604020202020204" pitchFamily="34" charset="0"/>
                <a:cs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2059187" y="3429000"/>
            <a:ext cx="1944677" cy="109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2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cs typeface="+mn-cs"/>
              </a:rPr>
              <a:t>Chrome DevTools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1</a:t>
            </a: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פתחו את </a:t>
            </a:r>
            <a:r>
              <a:rPr lang="en-GB" dirty="0">
                <a:solidFill>
                  <a:schemeClr val="tx1"/>
                </a:solidFill>
                <a:latin typeface="Arial" panose="020B0604020202020204" pitchFamily="34" charset="0"/>
                <a:cs typeface="Arial" panose="020B0604020202020204" pitchFamily="34" charset="0"/>
                <a:hlinkClick r:id="rId3"/>
              </a:rPr>
              <a:t>https://developer.chrome.com/docs/devtools/recorder/?utm_source=devtools</a:t>
            </a:r>
            <a:endParaRPr lang="en-GB" dirty="0">
              <a:solidFill>
                <a:schemeClr val="tx1"/>
              </a:solidFill>
              <a:latin typeface="Arial" panose="020B0604020202020204" pitchFamily="34" charset="0"/>
              <a:cs typeface="Arial" panose="020B0604020202020204" pitchFamily="34" charset="0"/>
            </a:endParaRP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תבצעו את השלבים של המדריך</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4"/>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5"/>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מיומנויות בעולם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מיומנויות תקשורת בעולם הבדיקות</a:t>
            </a:r>
            <a:endParaRPr lang="en-US" sz="2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7 המיומנויות שאתם חייבים כדי להתקדם בקריירה</a:t>
            </a:r>
            <a:r>
              <a:rPr lang="en-US" sz="1800" dirty="0"/>
              <a:t>:</a:t>
            </a:r>
            <a:endParaRPr lang="he-IL" sz="1800" dirty="0"/>
          </a:p>
          <a:p>
            <a:pPr marL="342900" indent="-342900" algn="r" rtl="1">
              <a:lnSpc>
                <a:spcPct val="150000"/>
              </a:lnSpc>
              <a:buFont typeface="+mj-lt"/>
              <a:buAutoNum type="arabicPeriod"/>
            </a:pPr>
            <a:r>
              <a:rPr lang="he-IL" sz="1800" b="1" dirty="0"/>
              <a:t>נטוורקינג ותקשורת</a:t>
            </a:r>
            <a:br>
              <a:rPr lang="en-US" sz="1800" dirty="0"/>
            </a:br>
            <a:r>
              <a:rPr lang="he-IL" sz="1800" dirty="0"/>
              <a:t>בין אם אתם לומדים ממומחים בתחום, מחליפים רעיונות או משתפים ידע רלוונטי הקשור לתחום, הרשתות החברתיות יסייעו לכם להישאר מעודכנים במגמות ובטכניקות הבדיקות העדכניות ביותר. מיומנויות תקשורת ומיומנויות רכות, חיוניות לא פחות מהמיומנויות המקצועיות. בנוסף, תקשורת יעילה עם אנשי מקצוע ועם חברי צוות תסייע לכם להבנה טובה יותר של הצרכים העסקיים, כתוצאה מכך תוכלו לבנות תוכנית בדיקות טובה ואפקטיבית.</a:t>
            </a:r>
          </a:p>
          <a:p>
            <a:pPr marL="342900" indent="-342900" algn="r" rtl="1">
              <a:lnSpc>
                <a:spcPct val="150000"/>
              </a:lnSpc>
              <a:buFont typeface="+mj-lt"/>
              <a:buAutoNum type="arabicPeriod"/>
            </a:pPr>
            <a:r>
              <a:rPr lang="he-IL" sz="1800" b="1" dirty="0"/>
              <a:t>מתודולוגיות</a:t>
            </a:r>
            <a:r>
              <a:rPr lang="en-US" sz="1800" b="1" dirty="0"/>
              <a:t>Agile </a:t>
            </a:r>
            <a:r>
              <a:rPr lang="he-IL" sz="1800" b="1" dirty="0"/>
              <a:t> ו-</a:t>
            </a:r>
            <a:r>
              <a:rPr lang="en-US" sz="1800" b="1" dirty="0"/>
              <a:t>DevOps</a:t>
            </a:r>
            <a:br>
              <a:rPr lang="en-US" sz="1800" dirty="0"/>
            </a:br>
            <a:r>
              <a:rPr lang="he-IL" sz="1800" dirty="0"/>
              <a:t>בודקי התוכנה חייבים להיות מיומנים במתודולוגיות </a:t>
            </a:r>
            <a:r>
              <a:rPr lang="en-US" sz="1800" dirty="0"/>
              <a:t>Agile</a:t>
            </a:r>
            <a:r>
              <a:rPr lang="he-IL" sz="1800" dirty="0"/>
              <a:t> ו-</a:t>
            </a:r>
            <a:r>
              <a:rPr lang="en-US" sz="1800" dirty="0"/>
              <a:t>DevOps</a:t>
            </a:r>
            <a:r>
              <a:rPr lang="he-IL" sz="1800" dirty="0"/>
              <a:t> במטרה לשחרר גרסאות באופן שוטף ורציף ולעבוד בעבודת צוות שיתופית. גישות אלו, מהוות כיום את הבסיס לפיתוח תוכנה בסביבות דינמיות. תעשירו את הידע שלכם ולמדו אותן.</a:t>
            </a:r>
          </a:p>
          <a:p>
            <a:pPr marL="342900" indent="-342900" algn="r" rtl="1">
              <a:lnSpc>
                <a:spcPct val="150000"/>
              </a:lnSpc>
              <a:buFont typeface="+mj-lt"/>
              <a:buAutoNum type="arabicPeriod"/>
            </a:pPr>
            <a:r>
              <a:rPr lang="he-IL" sz="1800" b="1" dirty="0"/>
              <a:t>אוטומציה</a:t>
            </a:r>
            <a:br>
              <a:rPr lang="en-US" sz="1800" dirty="0"/>
            </a:br>
            <a:r>
              <a:rPr lang="he-IL" sz="1800" dirty="0"/>
              <a:t>בדיקות </a:t>
            </a:r>
            <a:r>
              <a:rPr lang="en-US" sz="1800" dirty="0"/>
              <a:t>QA</a:t>
            </a:r>
            <a:r>
              <a:rPr lang="he-IL" sz="1800" dirty="0"/>
              <a:t> ידניות אינן יכולות להתמודד באופן מלא עם הסביבות המורכבות כיום. מסיבה זו, נדרשות מיומנויות בדיקות אוטומציה, באמצעותן ניתן להגיע לרמת דיוק גבוהה יותר ולספק תוצרים במהירות. תזדקקו לידע נוסף כדי להבין את הבדיקות האוטומטיות, את הכלים הנדרשים למטרה ואת מתודולוגיית הביצוע. מעבר לכך, חשוב שתכירו גם את כלי המעקב השונים לאיתור באגים </a:t>
            </a:r>
            <a:r>
              <a:rPr lang="en-US" sz="1800" dirty="0"/>
              <a:t>GUI</a:t>
            </a:r>
            <a:r>
              <a:rPr lang="he-IL" sz="1800" dirty="0"/>
              <a:t>, כלי בדיקות ועוד.</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943659" y="3035187"/>
            <a:ext cx="2175733" cy="217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4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מיומנויות בעולם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מיומנויות תקשורת בעולם הבדיקות</a:t>
            </a:r>
            <a:endParaRPr lang="en-US" sz="2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4"/>
            </a:pPr>
            <a:r>
              <a:rPr lang="he-IL" sz="1800" b="1" dirty="0"/>
              <a:t>טכנולוגיות אינטרנט ומובייל מתקדמות</a:t>
            </a:r>
            <a:br>
              <a:rPr lang="en-US" sz="1800" dirty="0"/>
            </a:br>
            <a:r>
              <a:rPr lang="he-IL" sz="1800" dirty="0"/>
              <a:t>על מנת לספק פתרונות </a:t>
            </a:r>
            <a:r>
              <a:rPr lang="en-US" sz="1800" dirty="0"/>
              <a:t>QA</a:t>
            </a:r>
            <a:r>
              <a:rPr lang="he-IL" sz="1800" dirty="0"/>
              <a:t> טובים יותר, עליכם להיות מודעים לטכנולוגיות ה-</a:t>
            </a:r>
            <a:r>
              <a:rPr lang="en-US" sz="1800" dirty="0"/>
              <a:t>WEB</a:t>
            </a:r>
            <a:r>
              <a:rPr lang="he-IL" sz="1800" dirty="0"/>
              <a:t> והמובייל המתקדמות. כך תוכלו להבין טוב יותר את ארכיטקטורת הקוד, הסביבות הנדרשות ואת ההיבטים הטכניים. תוכלו להבין טוב יותר את מבנה היישומים ולבנות את הבדיקות האפקטיביות. בין הטכנולוגיות השכיחות כיום שחשוב שתכירו: </a:t>
            </a:r>
            <a:r>
              <a:rPr lang="en-US" sz="1800" dirty="0"/>
              <a:t>HTML </a:t>
            </a:r>
            <a:r>
              <a:rPr lang="he-IL" sz="1800" dirty="0"/>
              <a:t>, </a:t>
            </a:r>
            <a:r>
              <a:rPr lang="en-US" sz="1800" dirty="0"/>
              <a:t>JavaScript</a:t>
            </a:r>
            <a:r>
              <a:rPr lang="he-IL" sz="1800" dirty="0"/>
              <a:t> ו-</a:t>
            </a:r>
            <a:r>
              <a:rPr lang="en-US" sz="1800" dirty="0"/>
              <a:t>CSS</a:t>
            </a:r>
            <a:r>
              <a:rPr lang="he-IL" sz="1800" dirty="0"/>
              <a:t>. בנוסף, מומלץ להכיר פרוטוקולים כמו </a:t>
            </a:r>
            <a:r>
              <a:rPr lang="en-US" sz="1800" dirty="0"/>
              <a:t>HTTP</a:t>
            </a:r>
            <a:r>
              <a:rPr lang="he-IL" sz="1800" dirty="0"/>
              <a:t> ו-</a:t>
            </a:r>
            <a:r>
              <a:rPr lang="en-US" sz="1800" dirty="0"/>
              <a:t>HTTPS</a:t>
            </a:r>
            <a:r>
              <a:rPr lang="he-IL" sz="1800" dirty="0"/>
              <a:t>.</a:t>
            </a:r>
            <a:endParaRPr lang="en-US" sz="1800" dirty="0"/>
          </a:p>
          <a:p>
            <a:pPr marL="342900" indent="-342900" algn="r" rtl="1">
              <a:lnSpc>
                <a:spcPct val="150000"/>
              </a:lnSpc>
              <a:buFont typeface="+mj-lt"/>
              <a:buAutoNum type="arabicPeriod" startAt="4"/>
            </a:pPr>
            <a:r>
              <a:rPr lang="he-IL" sz="1800" b="1" dirty="0"/>
              <a:t>טכניקות בדיקות ומיומנויות תכנות בסיסיות</a:t>
            </a:r>
            <a:br>
              <a:rPr lang="en-US" sz="1800" dirty="0"/>
            </a:br>
            <a:r>
              <a:rPr lang="he-IL" sz="1800" dirty="0"/>
              <a:t>כל בודק חייב להכיר טכניקות בדיקות שונות ושימוש בכלי בדיקה. הידע בבדיקות קופסה שחורה, בדיקות חדירה, בדיקות יחידה וכו', יסייע לכם לעבוד ביעילות על פרויקטים מסוגים שונים. אם יהיו לכם מיומנויות תכנות, תוכלו לעבוד במגוון סביבות, וכך תגדילו את הערך המוסף שלכם. </a:t>
            </a:r>
            <a:r>
              <a:rPr lang="en-US" sz="1800" dirty="0"/>
              <a:t>Python, Java, Ruby</a:t>
            </a:r>
            <a:r>
              <a:rPr lang="he-IL" sz="1800" dirty="0"/>
              <a:t> ו-</a:t>
            </a:r>
            <a:r>
              <a:rPr lang="en-US" sz="1800" dirty="0"/>
              <a:t>SQL</a:t>
            </a:r>
            <a:r>
              <a:rPr lang="he-IL" sz="1800" dirty="0"/>
              <a:t> הן חלק משפות התכנות הפופולריות כיום. היכרות עם יסודות שפות תכנות אלה, תסייע לכם להבין את תפקוד היישומים, שגיאות קידוד, וכך תוכלו ליצור בדיקות אפקטיביות.</a:t>
            </a:r>
          </a:p>
          <a:p>
            <a:pPr marL="342900" indent="-342900" algn="r" rtl="1">
              <a:lnSpc>
                <a:spcPct val="150000"/>
              </a:lnSpc>
              <a:buFont typeface="+mj-lt"/>
              <a:buAutoNum type="arabicPeriod" startAt="4"/>
            </a:pPr>
            <a:r>
              <a:rPr lang="he-IL" sz="1800" b="1" dirty="0"/>
              <a:t>הבנת סדרי העדיפויות</a:t>
            </a:r>
            <a:br>
              <a:rPr lang="en-US" sz="1800" dirty="0"/>
            </a:br>
            <a:r>
              <a:rPr lang="he-IL" sz="1800" dirty="0"/>
              <a:t>כישורי ניהול זמן הם קריטיים לבודקי תוכנה. חשוב להבין אילו בדיקות יש לבצע בהתחלה, ומה ניתן להשאיר לשלב מאוחר יותר. כמן כן, עליכם לדעת לתכנן ולהגדיר אילו בדיקות יהיו אוטומטיות ואילו בדיקות יבוצעו באופן ידני, במסגרת הזמן הנתון ועל פי צרכי הפרויקט.</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943659" y="3035187"/>
            <a:ext cx="2175733" cy="217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262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מיומנויות בעולם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מיומנויות תקשורת בעולם הבדיקות</a:t>
            </a:r>
            <a:endParaRPr lang="en-US" sz="2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7"/>
            </a:pPr>
            <a:r>
              <a:rPr lang="he-IL" sz="1800" b="1" dirty="0"/>
              <a:t>חשיבה לוגית, סקרנות, ומיומנויות פתרון בעיות</a:t>
            </a:r>
            <a:br>
              <a:rPr lang="en-US" sz="1800" dirty="0"/>
            </a:br>
            <a:r>
              <a:rPr lang="he-IL" sz="1800" dirty="0"/>
              <a:t>בודקי תוכנה בעלי מוח סקרן ואנליטי, מסוגלים להבין טוב יותר את הדרישות העסקיות המשתנות ואת צרכי הבדיקות הקשורים. מיומנויות אלו קריטיות להבנת בדיקות הפרויקט הנדרשות. מעבר לכך, יכולת חשיבה מחוץ לקופסא, בשילוב יכולות לוגיות ואנליטיות גבוהות, יאפשרו לכם, בודקי התוכנה, למצוא באגים, להבין את מורכבות היישומים, לבחור את הכלים המתאימים והטכניקות הנכונות, להבין סביבות בדיקה שונות, ולבחון את היישום בהתאם. כמובן שגם ניסיון, ללא ספק, משחק תפקיד חשוב. בעזרת כישורי פתרון בעיות, בודקי תוכנה מסוגלים לחקור התנהגות יישום יוצא דופן, לנתח באופן טוב ומעמיק, לזהות פגמים ולחפש פתרונות אפשריים, או להכין דוח באגים אפקטיבי במטרה לספק מוצר סופי חזק ואיכותי.</a:t>
            </a:r>
          </a:p>
          <a:p>
            <a:pPr marL="342900" indent="-342900" algn="r" rtl="1">
              <a:lnSpc>
                <a:spcPct val="150000"/>
              </a:lnSpc>
              <a:buFont typeface="+mj-lt"/>
              <a:buAutoNum type="arabicPeriod" startAt="7"/>
            </a:pPr>
            <a:endParaRPr lang="he-IL" sz="1800" dirty="0"/>
          </a:p>
          <a:p>
            <a:pPr algn="r" rtl="1">
              <a:lnSpc>
                <a:spcPct val="150000"/>
              </a:lnSpc>
            </a:pPr>
            <a:r>
              <a:rPr lang="he-IL" sz="1800" b="1" dirty="0"/>
              <a:t>לסיכום</a:t>
            </a:r>
          </a:p>
          <a:p>
            <a:pPr algn="r" rtl="1">
              <a:lnSpc>
                <a:spcPct val="150000"/>
              </a:lnSpc>
            </a:pPr>
            <a:r>
              <a:rPr lang="he-IL" sz="1800" dirty="0"/>
              <a:t>אלה מיומנויות בדיקות תוכנה שחשוב שיהיו לכל בודק/ת תוכנה, במטרה להבטיח כי הפרויקט מתנהל באופן הטוב ביותר. עיכובים ביציאת התוכנה, יקרים מאוד עבור החברה ולכן לעיתים יוצאים לשוק מוצרים בעלי פגמים. חשוב שתהיו מעודכנים בטכנולוגיות המתקדמות ביותר, תקפידו ללמוד ולשפר את הידע ומיומנויות הבדיקות שלכם. בדרך זו, תישארו רלוונטיים ותשמרו על היתרון היחסי שלכם בשוק העבודה.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943659" y="3035187"/>
            <a:ext cx="2175733" cy="217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740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מבוא</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אתר ואפליקציה צריכים להיות אינפורמטיביים, נגישים וידידותיים למשתמש. כדי לשמור על כל התכונות הללו, אתרים ואפליקציות צריכים להיבדק היטב, ותהליך בדיקות זה ידוע בשם בדיקות אינטרנט ומובייל/סלולר.</a:t>
            </a:r>
          </a:p>
          <a:p>
            <a:pPr algn="r" rtl="1">
              <a:lnSpc>
                <a:spcPct val="150000"/>
              </a:lnSpc>
            </a:pPr>
            <a:endParaRPr lang="he-IL" sz="1800" dirty="0">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ביצוע בדיקות בעולם הסלולר נבדל ומורכב יותר מבדיקות בסביבה המסורתית.</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מספר המכשירים עצום, סוגי מערכות ההפעלה, המסכים ופלטפורמות הוא עצום כאשר לכל פלטפורמת סלולר ישנם רכיבי וכפתורי חומרה שונים.</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מפעילי הסלולר מספקים תשתיות בתנאים שונים. בנוסף, בעולם הסלולר אנו נחשפים למגוון חדש וגדול יותר של סוגי בדיקות כאלו שלא היו קיימים קודם.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96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מבוא</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מערכות מחשב באשר הן, לרוב מורכבות מ 3 חלקים:</a:t>
            </a:r>
          </a:p>
          <a:p>
            <a:pPr marL="342900" indent="-342900" algn="r" rtl="1">
              <a:lnSpc>
                <a:spcPct val="150000"/>
              </a:lnSpc>
              <a:buFont typeface="+mj-lt"/>
              <a:buAutoNum type="arabicPeriod"/>
            </a:pPr>
            <a:r>
              <a:rPr lang="he-IL" sz="1800" dirty="0">
                <a:solidFill>
                  <a:schemeClr val="tx1"/>
                </a:solidFill>
                <a:latin typeface="Arial" panose="020B0604020202020204" pitchFamily="34" charset="0"/>
                <a:cs typeface="Arial" panose="020B0604020202020204" pitchFamily="34" charset="0"/>
              </a:rPr>
              <a:t>צד לקוח - לרוב כולל ממשק משתמש אשר יוזם בקשות ומציג מידע.</a:t>
            </a:r>
          </a:p>
          <a:p>
            <a:pPr marL="342900" indent="-342900" algn="r" rtl="1">
              <a:lnSpc>
                <a:spcPct val="150000"/>
              </a:lnSpc>
              <a:buFont typeface="+mj-lt"/>
              <a:buAutoNum type="arabicPeriod"/>
            </a:pPr>
            <a:r>
              <a:rPr lang="he-IL" sz="1800" dirty="0">
                <a:solidFill>
                  <a:schemeClr val="tx1"/>
                </a:solidFill>
                <a:latin typeface="Arial" panose="020B0604020202020204" pitchFamily="34" charset="0"/>
                <a:cs typeface="Arial" panose="020B0604020202020204" pitchFamily="34" charset="0"/>
              </a:rPr>
              <a:t>צד שרת - לרוב כולל 2 אלמנטים – אלמנט לוגיקה שמבצע את החישובים והלוגיקה האפליקטיבית של המערכת, ואלמנט של זיכרון ושמירת מידע (זיכרון, בסיס נתונים, קבצים וכדומה). </a:t>
            </a:r>
          </a:p>
          <a:p>
            <a:pPr marL="342900" indent="-342900" algn="r" rtl="1">
              <a:lnSpc>
                <a:spcPct val="150000"/>
              </a:lnSpc>
              <a:buFont typeface="+mj-lt"/>
              <a:buAutoNum type="arabicPeriod"/>
            </a:pPr>
            <a:r>
              <a:rPr lang="he-IL" sz="1800" dirty="0">
                <a:solidFill>
                  <a:schemeClr val="tx1"/>
                </a:solidFill>
                <a:latin typeface="Arial" panose="020B0604020202020204" pitchFamily="34" charset="0"/>
                <a:cs typeface="Arial" panose="020B0604020202020204" pitchFamily="34" charset="0"/>
              </a:rPr>
              <a:t>תווך התקשורת בין השניים – אשר יכול להיות תקשורת </a:t>
            </a:r>
            <a:r>
              <a:rPr lang="en-US" sz="1800" dirty="0">
                <a:solidFill>
                  <a:schemeClr val="tx1"/>
                </a:solidFill>
                <a:latin typeface="Arial" panose="020B0604020202020204" pitchFamily="34" charset="0"/>
                <a:cs typeface="Arial" panose="020B0604020202020204" pitchFamily="34" charset="0"/>
              </a:rPr>
              <a:t>LAN</a:t>
            </a:r>
            <a:r>
              <a:rPr lang="he-IL" sz="1800" dirty="0">
                <a:solidFill>
                  <a:schemeClr val="tx1"/>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Wi-Fi</a:t>
            </a:r>
            <a:r>
              <a:rPr lang="he-IL" sz="1800" dirty="0">
                <a:solidFill>
                  <a:schemeClr val="tx1"/>
                </a:solidFill>
                <a:latin typeface="Arial" panose="020B0604020202020204" pitchFamily="34" charset="0"/>
                <a:cs typeface="Arial" panose="020B0604020202020204" pitchFamily="34" charset="0"/>
              </a:rPr>
              <a:t>,</a:t>
            </a:r>
            <a:r>
              <a:rPr lang="en-US" sz="1800" dirty="0">
                <a:solidFill>
                  <a:schemeClr val="tx1"/>
                </a:solidFill>
                <a:latin typeface="Arial" panose="020B0604020202020204" pitchFamily="34" charset="0"/>
                <a:cs typeface="Arial" panose="020B0604020202020204" pitchFamily="34" charset="0"/>
              </a:rPr>
              <a:t>Bluetooth </a:t>
            </a:r>
            <a:r>
              <a:rPr lang="he-IL" sz="1800" dirty="0">
                <a:solidFill>
                  <a:schemeClr val="tx1"/>
                </a:solidFill>
                <a:latin typeface="Arial" panose="020B0604020202020204" pitchFamily="34" charset="0"/>
                <a:cs typeface="Arial" panose="020B0604020202020204" pitchFamily="34" charset="0"/>
              </a:rPr>
              <a:t> תקשורת סלולרית וכדומה.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273789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מה בודקים בצד לקוח?</a:t>
            </a:r>
          </a:p>
          <a:p>
            <a:pPr algn="r" rtl="1">
              <a:lnSpc>
                <a:spcPct val="150000"/>
              </a:lnSpc>
            </a:pPr>
            <a:r>
              <a:rPr lang="he-IL" sz="1800" b="1" dirty="0">
                <a:solidFill>
                  <a:schemeClr val="tx1"/>
                </a:solidFill>
                <a:latin typeface="Arial" panose="020B0604020202020204" pitchFamily="34" charset="0"/>
                <a:cs typeface="Arial" panose="020B0604020202020204" pitchFamily="34" charset="0"/>
              </a:rPr>
              <a:t>המערכת הנבדקת - בדיקות תפקודיות ולא תפקודיות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אפליקציה</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a:t>
            </a:r>
          </a:p>
          <a:p>
            <a:pPr marL="742950" lvl="1"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 דינאמי/נייד</a:t>
            </a:r>
          </a:p>
          <a:p>
            <a:pPr marL="742950" lvl="1"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 סטטי</a:t>
            </a:r>
          </a:p>
          <a:p>
            <a:pPr algn="r" rtl="1">
              <a:lnSpc>
                <a:spcPct val="150000"/>
              </a:lnSpc>
            </a:pPr>
            <a:endParaRPr lang="he-IL" sz="1800" dirty="0">
              <a:solidFill>
                <a:schemeClr val="tx1"/>
              </a:solidFill>
              <a:latin typeface="Arial" panose="020B0604020202020204" pitchFamily="34" charset="0"/>
              <a:cs typeface="Arial" panose="020B0604020202020204" pitchFamily="34" charset="0"/>
            </a:endParaRPr>
          </a:p>
          <a:p>
            <a:pPr algn="r" rtl="1">
              <a:lnSpc>
                <a:spcPct val="150000"/>
              </a:lnSpc>
            </a:pPr>
            <a:r>
              <a:rPr lang="he-IL" sz="1800" b="1" dirty="0">
                <a:solidFill>
                  <a:schemeClr val="tx1"/>
                </a:solidFill>
                <a:latin typeface="Arial" panose="020B0604020202020204" pitchFamily="34" charset="0"/>
                <a:cs typeface="Arial" panose="020B0604020202020204" pitchFamily="34" charset="0"/>
              </a:rPr>
              <a:t>הפלטפורמה הנבדקת - בדיקות ייחודיות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מחשב (נייח או נייד)</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טלפון נייד</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טאבלט/</a:t>
            </a:r>
            <a:r>
              <a:rPr lang="en-US" sz="1800" dirty="0">
                <a:solidFill>
                  <a:schemeClr val="tx1"/>
                </a:solidFill>
                <a:latin typeface="Arial" panose="020B0604020202020204" pitchFamily="34" charset="0"/>
                <a:cs typeface="Arial" panose="020B0604020202020204" pitchFamily="34" charset="0"/>
              </a:rPr>
              <a:t>iPad</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טלוויזיה</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ועוד</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4222959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בדיקת אתר נייד</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 נייד הוא אתר בו ניתן לצפות רק עם חיבור לאינטרנט.</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 </a:t>
            </a:r>
            <a:r>
              <a:rPr lang="en-US" sz="1800" dirty="0">
                <a:solidFill>
                  <a:schemeClr val="tx1"/>
                </a:solidFill>
                <a:latin typeface="Arial" panose="020B0604020202020204" pitchFamily="34" charset="0"/>
                <a:cs typeface="Arial" panose="020B0604020202020204" pitchFamily="34" charset="0"/>
              </a:rPr>
              <a:t>responsive</a:t>
            </a:r>
            <a:r>
              <a:rPr lang="he-IL" sz="1800" dirty="0">
                <a:solidFill>
                  <a:schemeClr val="tx1"/>
                </a:solidFill>
                <a:latin typeface="Arial" panose="020B0604020202020204" pitchFamily="34" charset="0"/>
                <a:cs typeface="Arial" panose="020B0604020202020204" pitchFamily="34" charset="0"/>
              </a:rPr>
              <a:t> הוא אתר בעל יכולת התאמה למכשיר ולגרסת היצרן.</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להבדיל מאפליקציות מסוימות (כגון מחשבון) שניתן להשתמש בהן ללא חיבור לאינטרנט.</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2818983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בדיקת אתר סטטי</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אתר סטטי פשוט יציג את אותו התוכן עבור כל המבקרים באתר בזמנים שונים. זה ידוע גם כאתר מידע. באתר סטטי, היזם היחיד יכול לבצע שינויים גם בקוד בלבד.</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לאתר מסוג זה לא יהיו פונקציות משמעותיות והוא תלוי אך ורק בתכנון ממשק המשתמש.</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3119936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מדוע בדיקות של מערכת </a:t>
            </a:r>
            <a:r>
              <a:rPr lang="en-US" sz="1800" b="1" dirty="0">
                <a:solidFill>
                  <a:srgbClr val="92D050"/>
                </a:solidFill>
                <a:latin typeface="Arial" panose="020B0604020202020204" pitchFamily="34" charset="0"/>
                <a:cs typeface="Arial" panose="020B0604020202020204" pitchFamily="34" charset="0"/>
              </a:rPr>
              <a:t>Web</a:t>
            </a:r>
            <a:r>
              <a:rPr lang="he-IL" sz="1800" b="1" dirty="0">
                <a:solidFill>
                  <a:srgbClr val="92D050"/>
                </a:solidFill>
                <a:latin typeface="Arial" panose="020B0604020202020204" pitchFamily="34" charset="0"/>
                <a:cs typeface="Arial" panose="020B0604020202020204" pitchFamily="34" charset="0"/>
              </a:rPr>
              <a:t> שונות מבדיקות של מוצר תוכנה "רגיל?"</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מבנה מערכת </a:t>
            </a:r>
            <a:r>
              <a:rPr lang="en-US" sz="1800" dirty="0">
                <a:solidFill>
                  <a:schemeClr val="tx1"/>
                </a:solidFill>
                <a:latin typeface="Arial" panose="020B0604020202020204" pitchFamily="34" charset="0"/>
                <a:cs typeface="Arial" panose="020B0604020202020204" pitchFamily="34" charset="0"/>
              </a:rPr>
              <a:t>web</a:t>
            </a:r>
            <a:r>
              <a:rPr lang="he-IL" sz="1800" dirty="0">
                <a:solidFill>
                  <a:schemeClr val="tx1"/>
                </a:solidFill>
                <a:latin typeface="Arial" panose="020B0604020202020204" pitchFamily="34" charset="0"/>
                <a:cs typeface="Arial" panose="020B0604020202020204" pitchFamily="34" charset="0"/>
              </a:rPr>
              <a:t> מורכב מרכיבים רבים ושונים מאוד בצד השרת ובצד הלקוח עובדה זו מחזקת את האפשרות לקיום רב של תקלות.</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מבנה זה מחייב בדיקות לשלמות הנתונים ונכונותם, ביצועי והגנה על המידע מפני פריצות, גניבה ושינוי נתונים.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2199058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בדיקות צד לקוח</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בדיקות ייחודיות: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הפרעות וקישוריות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מיקום</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ממשקים</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רכיבי המכשיר</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3176776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 בדיקות צד לקוח</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בדיקות לא תפקודיות: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שימושיות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הנגשה</a:t>
            </a:r>
          </a:p>
          <a:p>
            <a:pPr marL="285750" indent="-285750" algn="r" rtl="1">
              <a:lnSpc>
                <a:spcPct val="150000"/>
              </a:lnSpc>
              <a:buFont typeface="Wingdings" panose="05000000000000000000" pitchFamily="2" charset="2"/>
              <a:buChar char="v"/>
            </a:pPr>
            <a:r>
              <a:rPr lang="he-IL" sz="1800" dirty="0">
                <a:latin typeface="Arial" panose="020B0604020202020204" pitchFamily="34" charset="0"/>
              </a:rPr>
              <a:t>ממשק </a:t>
            </a:r>
            <a:r>
              <a:rPr lang="he-IL" sz="1800" dirty="0">
                <a:solidFill>
                  <a:schemeClr val="tx1"/>
                </a:solidFill>
                <a:latin typeface="Arial" panose="020B0604020202020204" pitchFamily="34" charset="0"/>
                <a:cs typeface="Arial" panose="020B0604020202020204" pitchFamily="34" charset="0"/>
              </a:rPr>
              <a:t>משתמש</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אבטחת מידע</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ביצועים</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התקנה/הסרה</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תאימות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349502569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5508</TotalTime>
  <Words>1125</Words>
  <Application>Microsoft Office PowerPoint</Application>
  <PresentationFormat>Widescreen</PresentationFormat>
  <Paragraphs>86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Abadi</vt:lpstr>
      <vt:lpstr>Arial</vt:lpstr>
      <vt:lpstr>Calibri</vt:lpstr>
      <vt:lpstr>Calibri Light</vt:lpstr>
      <vt:lpstr>Sagona ExtraLight</vt:lpstr>
      <vt:lpstr>Speak Pro</vt:lpstr>
      <vt:lpstr>Wingdings</vt:lpstr>
      <vt:lpstr>Office Theme</vt:lpstr>
      <vt:lpstr>QA בודק תוכנה</vt:lpstr>
      <vt:lpstr>בדיקות אינטרנט וסלולר</vt:lpstr>
      <vt:lpstr>בדיקות אינטרנט וסלולר</vt:lpstr>
      <vt:lpstr>בדיקות אינטרנט וסלולר</vt:lpstr>
      <vt:lpstr>בדיקות אינטרנט וסלולר</vt:lpstr>
      <vt:lpstr>בדיקות אינטרנט וסלולר</vt:lpstr>
      <vt:lpstr>בדיקות אינטרנט וסלולר</vt:lpstr>
      <vt:lpstr>בדיקות אינטרנט וסלולר</vt:lpstr>
      <vt:lpstr>בדיקות אינטרנט וסלולר</vt:lpstr>
      <vt:lpstr>Chrome DevTools</vt:lpstr>
      <vt:lpstr>Chrome DevTools</vt:lpstr>
      <vt:lpstr>מיומנויות בעולם הבדיקות</vt:lpstr>
      <vt:lpstr>מיומנויות בעולם הבדיקות</vt:lpstr>
      <vt:lpstr>מיומנויות בעולם הבדיקות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48</cp:revision>
  <dcterms:created xsi:type="dcterms:W3CDTF">2022-03-07T11:44:47Z</dcterms:created>
  <dcterms:modified xsi:type="dcterms:W3CDTF">2023-06-21T12:50:58Z</dcterms:modified>
</cp:coreProperties>
</file>